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79" r:id="rId26"/>
    <p:sldId id="283" r:id="rId27"/>
    <p:sldId id="300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</p:sldIdLst>
  <p:sldSz cx="9144000" cy="5143500" type="screen16x9"/>
  <p:notesSz cx="6858000" cy="9144000"/>
  <p:embeddedFontLst>
    <p:embeddedFont>
      <p:font typeface="Helvetica Neue" panose="020B0604020202020204" charset="0"/>
      <p:regular r:id="rId46"/>
      <p:bold r:id="rId47"/>
      <p:italic r:id="rId48"/>
      <p:boldItalic r:id="rId49"/>
    </p:embeddedFont>
    <p:embeddedFont>
      <p:font typeface="Nixie One" panose="020B0604020202020204" charset="0"/>
      <p:regular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4" roundtripDataSignature="AMtx7minSWdrQ2HjthRxQWZNcSC3lpXb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4" d="100"/>
          <a:sy n="84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33240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9" name="Google Shape;529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7"/>
          <p:cNvSpPr/>
          <p:nvPr/>
        </p:nvSpPr>
        <p:spPr>
          <a:xfrm rot="10800000" flipH="1">
            <a:off x="3919993" y="3977033"/>
            <a:ext cx="1303500" cy="112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1;p47"/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12;p47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47"/>
          <p:cNvSpPr/>
          <p:nvPr/>
        </p:nvSpPr>
        <p:spPr>
          <a:xfrm rot="10800000" flipH="1">
            <a:off x="2809875" y="-172875"/>
            <a:ext cx="1111500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47"/>
          <p:cNvSpPr/>
          <p:nvPr/>
        </p:nvSpPr>
        <p:spPr>
          <a:xfrm rot="10800000" flipH="1">
            <a:off x="3602723" y="1360109"/>
            <a:ext cx="493800" cy="427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47"/>
          <p:cNvSpPr/>
          <p:nvPr/>
        </p:nvSpPr>
        <p:spPr>
          <a:xfrm rot="10800000" flipH="1">
            <a:off x="5278915" y="855279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47"/>
          <p:cNvSpPr/>
          <p:nvPr/>
        </p:nvSpPr>
        <p:spPr>
          <a:xfrm rot="10800000" flipH="1">
            <a:off x="5365799" y="352324"/>
            <a:ext cx="493800" cy="427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47"/>
          <p:cNvGrpSpPr/>
          <p:nvPr/>
        </p:nvGrpSpPr>
        <p:grpSpPr>
          <a:xfrm>
            <a:off x="5549153" y="1029780"/>
            <a:ext cx="404640" cy="374059"/>
            <a:chOff x="5975075" y="2327500"/>
            <a:chExt cx="420100" cy="388350"/>
          </a:xfrm>
        </p:grpSpPr>
        <p:sp>
          <p:nvSpPr>
            <p:cNvPr id="18" name="Google Shape;18;p4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4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Google Shape;20;p47"/>
          <p:cNvSpPr/>
          <p:nvPr/>
        </p:nvSpPr>
        <p:spPr>
          <a:xfrm>
            <a:off x="3253021" y="113273"/>
            <a:ext cx="225085" cy="38996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" name="Google Shape;21;p47"/>
          <p:cNvGrpSpPr/>
          <p:nvPr/>
        </p:nvGrpSpPr>
        <p:grpSpPr>
          <a:xfrm>
            <a:off x="4380526" y="515192"/>
            <a:ext cx="382958" cy="607111"/>
            <a:chOff x="6718575" y="2318625"/>
            <a:chExt cx="256950" cy="407375"/>
          </a:xfrm>
        </p:grpSpPr>
        <p:sp>
          <p:nvSpPr>
            <p:cNvPr id="22" name="Google Shape;22;p4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4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4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4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4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4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4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" name="Google Shape;30;p47"/>
          <p:cNvGrpSpPr/>
          <p:nvPr/>
        </p:nvGrpSpPr>
        <p:grpSpPr>
          <a:xfrm>
            <a:off x="3199464" y="902959"/>
            <a:ext cx="395018" cy="403297"/>
            <a:chOff x="3951850" y="2985350"/>
            <a:chExt cx="407950" cy="416500"/>
          </a:xfrm>
        </p:grpSpPr>
        <p:sp>
          <p:nvSpPr>
            <p:cNvPr id="31" name="Google Shape;31;p4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4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4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4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" name="Google Shape;35;p47"/>
          <p:cNvSpPr/>
          <p:nvPr/>
        </p:nvSpPr>
        <p:spPr>
          <a:xfrm rot="10800000" flipH="1">
            <a:off x="5010533" y="4576648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7"/>
          <p:cNvSpPr/>
          <p:nvPr/>
        </p:nvSpPr>
        <p:spPr>
          <a:xfrm rot="10800000" flipH="1">
            <a:off x="5133679" y="4056450"/>
            <a:ext cx="540000" cy="467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7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47"/>
          <p:cNvSpPr/>
          <p:nvPr/>
        </p:nvSpPr>
        <p:spPr>
          <a:xfrm rot="10800000" flipH="1">
            <a:off x="3530384" y="4576662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47"/>
          <p:cNvSpPr/>
          <p:nvPr/>
        </p:nvSpPr>
        <p:spPr>
          <a:xfrm>
            <a:off x="5370705" y="4867761"/>
            <a:ext cx="312503" cy="312484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" name="Google Shape;40;p47"/>
          <p:cNvGrpSpPr/>
          <p:nvPr/>
        </p:nvGrpSpPr>
        <p:grpSpPr>
          <a:xfrm>
            <a:off x="5772009" y="4056440"/>
            <a:ext cx="573943" cy="550550"/>
            <a:chOff x="5241175" y="4959100"/>
            <a:chExt cx="539775" cy="517775"/>
          </a:xfrm>
        </p:grpSpPr>
        <p:sp>
          <p:nvSpPr>
            <p:cNvPr id="41" name="Google Shape;41;p47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47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47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47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47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47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" name="Google Shape;47;p47"/>
          <p:cNvSpPr/>
          <p:nvPr/>
        </p:nvSpPr>
        <p:spPr>
          <a:xfrm>
            <a:off x="3429208" y="3904791"/>
            <a:ext cx="377839" cy="343685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8"/>
          <p:cNvSpPr/>
          <p:nvPr/>
        </p:nvSpPr>
        <p:spPr>
          <a:xfrm rot="10800000" flipH="1">
            <a:off x="-94969" y="303826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48"/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48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48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8"/>
          <p:cNvSpPr/>
          <p:nvPr/>
        </p:nvSpPr>
        <p:spPr>
          <a:xfrm rot="10800000" flipH="1">
            <a:off x="66674" y="31354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48"/>
          <p:cNvSpPr/>
          <p:nvPr/>
        </p:nvSpPr>
        <p:spPr>
          <a:xfrm rot="10800000" flipH="1">
            <a:off x="828675" y="35165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48"/>
          <p:cNvSpPr/>
          <p:nvPr/>
        </p:nvSpPr>
        <p:spPr>
          <a:xfrm rot="10800000" flipH="1">
            <a:off x="761999" y="8779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48"/>
          <p:cNvSpPr/>
          <p:nvPr/>
        </p:nvSpPr>
        <p:spPr>
          <a:xfrm rot="10800000" flipH="1">
            <a:off x="793851" y="4692801"/>
            <a:ext cx="517500" cy="4479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" name="Google Shape;57;p48"/>
          <p:cNvGrpSpPr/>
          <p:nvPr/>
        </p:nvGrpSpPr>
        <p:grpSpPr>
          <a:xfrm>
            <a:off x="996359" y="1070668"/>
            <a:ext cx="351204" cy="324661"/>
            <a:chOff x="5975075" y="2327500"/>
            <a:chExt cx="420100" cy="388350"/>
          </a:xfrm>
        </p:grpSpPr>
        <p:sp>
          <p:nvSpPr>
            <p:cNvPr id="58" name="Google Shape;58;p4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4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" name="Google Shape;60;p48"/>
          <p:cNvSpPr/>
          <p:nvPr/>
        </p:nvSpPr>
        <p:spPr>
          <a:xfrm>
            <a:off x="393600" y="334662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" name="Google Shape;61;p48"/>
          <p:cNvGrpSpPr/>
          <p:nvPr/>
        </p:nvGrpSpPr>
        <p:grpSpPr>
          <a:xfrm>
            <a:off x="305253" y="553856"/>
            <a:ext cx="247469" cy="392302"/>
            <a:chOff x="6718575" y="2318625"/>
            <a:chExt cx="256950" cy="407375"/>
          </a:xfrm>
        </p:grpSpPr>
        <p:sp>
          <p:nvSpPr>
            <p:cNvPr id="62" name="Google Shape;62;p4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4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4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4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4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4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4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4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" name="Google Shape;70;p48"/>
          <p:cNvGrpSpPr/>
          <p:nvPr/>
        </p:nvGrpSpPr>
        <p:grpSpPr>
          <a:xfrm>
            <a:off x="1419984" y="3634331"/>
            <a:ext cx="342882" cy="350068"/>
            <a:chOff x="3951850" y="2985350"/>
            <a:chExt cx="407950" cy="416500"/>
          </a:xfrm>
        </p:grpSpPr>
        <p:sp>
          <p:nvSpPr>
            <p:cNvPr id="71" name="Google Shape;71;p48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48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48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48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" name="Google Shape;75;p48"/>
          <p:cNvSpPr/>
          <p:nvPr/>
        </p:nvSpPr>
        <p:spPr>
          <a:xfrm rot="10800000" flipH="1">
            <a:off x="733424" y="39360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8"/>
          <p:cNvSpPr/>
          <p:nvPr/>
        </p:nvSpPr>
        <p:spPr>
          <a:xfrm rot="10800000" flipH="1">
            <a:off x="738525" y="1008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8"/>
          <p:cNvSpPr/>
          <p:nvPr/>
        </p:nvSpPr>
        <p:spPr>
          <a:xfrm rot="10800000" flipH="1">
            <a:off x="-291325" y="4148475"/>
            <a:ext cx="1182300" cy="1023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8"/>
          <p:cNvSpPr/>
          <p:nvPr/>
        </p:nvSpPr>
        <p:spPr>
          <a:xfrm rot="10800000" flipH="1">
            <a:off x="420725" y="-652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48"/>
          <p:cNvSpPr/>
          <p:nvPr/>
        </p:nvSpPr>
        <p:spPr>
          <a:xfrm>
            <a:off x="1019338" y="416705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" name="Google Shape;80;p48"/>
          <p:cNvGrpSpPr/>
          <p:nvPr/>
        </p:nvGrpSpPr>
        <p:grpSpPr>
          <a:xfrm>
            <a:off x="-50285" y="1452794"/>
            <a:ext cx="624844" cy="599376"/>
            <a:chOff x="5241175" y="4959100"/>
            <a:chExt cx="539775" cy="517775"/>
          </a:xfrm>
        </p:grpSpPr>
        <p:sp>
          <p:nvSpPr>
            <p:cNvPr id="81" name="Google Shape;81;p4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48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4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48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48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48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" name="Google Shape;87;p48"/>
          <p:cNvSpPr/>
          <p:nvPr/>
        </p:nvSpPr>
        <p:spPr>
          <a:xfrm>
            <a:off x="47199" y="4430470"/>
            <a:ext cx="505231" cy="459562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9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Google Shape;90;p49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49"/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49"/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p49"/>
          <p:cNvSpPr txBox="1">
            <a:spLocks noGrp="1"/>
          </p:cNvSpPr>
          <p:nvPr>
            <p:ph type="body" idx="3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4" name="Google Shape;94;p49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49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49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49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" name="Google Shape;98;p49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99" name="Google Shape;99;p4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4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" name="Google Shape;101;p49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" name="Google Shape;102;p49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03" name="Google Shape;103;p49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49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49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4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4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4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4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49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" name="Google Shape;111;p49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12" name="Google Shape;112;p49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49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49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49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" name="Google Shape;116;p4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0"/>
          <p:cNvSpPr/>
          <p:nvPr/>
        </p:nvSpPr>
        <p:spPr>
          <a:xfrm rot="10800000" flipH="1">
            <a:off x="8218352" y="4121459"/>
            <a:ext cx="685200" cy="59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9" name="Google Shape;119;p50"/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50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50"/>
          <p:cNvSpPr/>
          <p:nvPr/>
        </p:nvSpPr>
        <p:spPr>
          <a:xfrm rot="10800000" flipH="1">
            <a:off x="503116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50"/>
          <p:cNvSpPr/>
          <p:nvPr/>
        </p:nvSpPr>
        <p:spPr>
          <a:xfrm rot="10800000" flipH="1">
            <a:off x="1208424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50"/>
          <p:cNvSpPr/>
          <p:nvPr/>
        </p:nvSpPr>
        <p:spPr>
          <a:xfrm rot="10800000" flipH="1">
            <a:off x="247753" y="49693"/>
            <a:ext cx="295200" cy="255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50"/>
          <p:cNvSpPr/>
          <p:nvPr/>
        </p:nvSpPr>
        <p:spPr>
          <a:xfrm rot="10800000" flipH="1">
            <a:off x="8763568" y="4485979"/>
            <a:ext cx="543000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50"/>
          <p:cNvSpPr/>
          <p:nvPr/>
        </p:nvSpPr>
        <p:spPr>
          <a:xfrm rot="10800000" flipH="1">
            <a:off x="8523810" y="4741100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50"/>
          <p:cNvSpPr/>
          <p:nvPr/>
        </p:nvSpPr>
        <p:spPr>
          <a:xfrm rot="10800000" flipH="1">
            <a:off x="8322785" y="3628023"/>
            <a:ext cx="543000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50"/>
          <p:cNvSpPr/>
          <p:nvPr/>
        </p:nvSpPr>
        <p:spPr>
          <a:xfrm rot="10800000" flipH="1">
            <a:off x="8763569" y="4009882"/>
            <a:ext cx="237600" cy="2058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5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1"/>
          <p:cNvSpPr/>
          <p:nvPr/>
        </p:nvSpPr>
        <p:spPr>
          <a:xfrm rot="10800000" flipH="1">
            <a:off x="-94969" y="619169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p51"/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51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133" name="Google Shape;133;p51"/>
          <p:cNvSpPr/>
          <p:nvPr/>
        </p:nvSpPr>
        <p:spPr>
          <a:xfrm rot="10800000" flipH="1">
            <a:off x="-123826" y="28115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51"/>
          <p:cNvSpPr/>
          <p:nvPr/>
        </p:nvSpPr>
        <p:spPr>
          <a:xfrm rot="10800000" flipH="1">
            <a:off x="638175" y="3192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51"/>
          <p:cNvSpPr/>
          <p:nvPr/>
        </p:nvSpPr>
        <p:spPr>
          <a:xfrm rot="10800000" flipH="1">
            <a:off x="752474" y="120180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51"/>
          <p:cNvSpPr/>
          <p:nvPr/>
        </p:nvSpPr>
        <p:spPr>
          <a:xfrm rot="10800000" flipH="1">
            <a:off x="657225" y="4380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" name="Google Shape;137;p51"/>
          <p:cNvGrpSpPr/>
          <p:nvPr/>
        </p:nvGrpSpPr>
        <p:grpSpPr>
          <a:xfrm>
            <a:off x="986834" y="1394518"/>
            <a:ext cx="351204" cy="324661"/>
            <a:chOff x="5975075" y="2327500"/>
            <a:chExt cx="420100" cy="388350"/>
          </a:xfrm>
        </p:grpSpPr>
        <p:sp>
          <p:nvSpPr>
            <p:cNvPr id="138" name="Google Shape;138;p51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51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" name="Google Shape;140;p51"/>
          <p:cNvSpPr/>
          <p:nvPr/>
        </p:nvSpPr>
        <p:spPr>
          <a:xfrm>
            <a:off x="203100" y="30227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" name="Google Shape;141;p51"/>
          <p:cNvGrpSpPr/>
          <p:nvPr/>
        </p:nvGrpSpPr>
        <p:grpSpPr>
          <a:xfrm>
            <a:off x="295728" y="877706"/>
            <a:ext cx="247469" cy="392302"/>
            <a:chOff x="6718575" y="2318625"/>
            <a:chExt cx="256950" cy="407375"/>
          </a:xfrm>
        </p:grpSpPr>
        <p:sp>
          <p:nvSpPr>
            <p:cNvPr id="142" name="Google Shape;142;p5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5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51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51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51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51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5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5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" name="Google Shape;150;p51"/>
          <p:cNvGrpSpPr/>
          <p:nvPr/>
        </p:nvGrpSpPr>
        <p:grpSpPr>
          <a:xfrm>
            <a:off x="1229484" y="3310481"/>
            <a:ext cx="342882" cy="350068"/>
            <a:chOff x="3951850" y="2985350"/>
            <a:chExt cx="407950" cy="416500"/>
          </a:xfrm>
        </p:grpSpPr>
        <p:sp>
          <p:nvSpPr>
            <p:cNvPr id="151" name="Google Shape;151;p51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51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51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51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" name="Google Shape;155;p51"/>
          <p:cNvSpPr/>
          <p:nvPr/>
        </p:nvSpPr>
        <p:spPr>
          <a:xfrm rot="10800000" flipH="1">
            <a:off x="542924" y="36121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51"/>
          <p:cNvSpPr/>
          <p:nvPr/>
        </p:nvSpPr>
        <p:spPr>
          <a:xfrm rot="10800000" flipH="1">
            <a:off x="729000" y="424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51"/>
          <p:cNvSpPr/>
          <p:nvPr/>
        </p:nvSpPr>
        <p:spPr>
          <a:xfrm rot="10800000" flipH="1">
            <a:off x="-115052" y="3996025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51"/>
          <p:cNvSpPr/>
          <p:nvPr/>
        </p:nvSpPr>
        <p:spPr>
          <a:xfrm rot="10800000" flipH="1">
            <a:off x="411200" y="2586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51"/>
          <p:cNvSpPr/>
          <p:nvPr/>
        </p:nvSpPr>
        <p:spPr>
          <a:xfrm>
            <a:off x="828838" y="38432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0" name="Google Shape;160;p51"/>
          <p:cNvGrpSpPr/>
          <p:nvPr/>
        </p:nvGrpSpPr>
        <p:grpSpPr>
          <a:xfrm>
            <a:off x="67092" y="1681690"/>
            <a:ext cx="455624" cy="437054"/>
            <a:chOff x="5241175" y="4959100"/>
            <a:chExt cx="539775" cy="517775"/>
          </a:xfrm>
        </p:grpSpPr>
        <p:sp>
          <p:nvSpPr>
            <p:cNvPr id="161" name="Google Shape;161;p51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5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51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51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51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51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" name="Google Shape;167;p51"/>
          <p:cNvSpPr/>
          <p:nvPr/>
        </p:nvSpPr>
        <p:spPr>
          <a:xfrm>
            <a:off x="144926" y="4214500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51"/>
          <p:cNvSpPr txBox="1"/>
          <p:nvPr/>
        </p:nvSpPr>
        <p:spPr>
          <a:xfrm>
            <a:off x="94000" y="1929581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" sz="120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  <a:endParaRPr sz="12000" b="0" i="0" u="none" strike="noStrike" cap="none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69" name="Google Shape;169;p51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6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46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◇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￭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￮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"/>
          <p:cNvSpPr txBox="1">
            <a:spLocks noGrp="1"/>
          </p:cNvSpPr>
          <p:nvPr>
            <p:ph type="ctrTitle"/>
          </p:nvPr>
        </p:nvSpPr>
        <p:spPr>
          <a:xfrm>
            <a:off x="106680" y="1991825"/>
            <a:ext cx="8923019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000" b="1"/>
              <a:t>Walmart sales forecasting</a:t>
            </a:r>
            <a:br>
              <a:rPr lang="en" sz="4000" b="1"/>
            </a:br>
            <a:r>
              <a:rPr lang="en" sz="2800" b="1"/>
              <a:t>Retail analysis with walmart data</a:t>
            </a:r>
            <a:endParaRPr sz="2800" b="1"/>
          </a:p>
        </p:txBody>
      </p:sp>
      <p:sp>
        <p:nvSpPr>
          <p:cNvPr id="175" name="Google Shape;175;p1"/>
          <p:cNvSpPr txBox="1"/>
          <p:nvPr/>
        </p:nvSpPr>
        <p:spPr>
          <a:xfrm>
            <a:off x="6386031" y="3973789"/>
            <a:ext cx="37185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0" u="none" strike="noStrike" cap="none">
                <a:solidFill>
                  <a:srgbClr val="53FFE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">
                <a:solidFill>
                  <a:srgbClr val="53FFE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uruchi Kumar</a:t>
            </a:r>
            <a:r>
              <a:rPr lang="en" sz="1400" i="0" u="none" strike="noStrike" cap="none">
                <a:solidFill>
                  <a:srgbClr val="53FFE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18070122072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0" u="none" strike="noStrike" cap="none">
                <a:solidFill>
                  <a:srgbClr val="53FFE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">
                <a:solidFill>
                  <a:srgbClr val="53FFE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attikuti</a:t>
            </a:r>
            <a:r>
              <a:rPr lang="en" sz="1400" i="0" u="none" strike="noStrike" cap="none">
                <a:solidFill>
                  <a:srgbClr val="53FFE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</a:t>
            </a:r>
            <a:r>
              <a:rPr lang="en">
                <a:solidFill>
                  <a:srgbClr val="53FFE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ree</a:t>
            </a:r>
            <a:r>
              <a:rPr lang="en" sz="1400" i="0" u="none" strike="noStrike" cap="none">
                <a:solidFill>
                  <a:srgbClr val="53FFE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</a:t>
            </a:r>
            <a:r>
              <a:rPr lang="en">
                <a:solidFill>
                  <a:srgbClr val="53FFE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ahithi</a:t>
            </a:r>
            <a:r>
              <a:rPr lang="en" sz="1400" i="0" u="none" strike="noStrike" cap="none">
                <a:solidFill>
                  <a:srgbClr val="53FFE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-18070122077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0" u="none" strike="noStrike" cap="none">
                <a:solidFill>
                  <a:srgbClr val="53FFE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">
                <a:solidFill>
                  <a:srgbClr val="53FFE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ashika Chhabaria</a:t>
            </a:r>
            <a:r>
              <a:rPr lang="en" sz="1400" i="0" u="none" strike="noStrike" cap="none">
                <a:solidFill>
                  <a:srgbClr val="53FFE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-18070122079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0" u="none" strike="noStrike" cap="none">
                <a:solidFill>
                  <a:srgbClr val="53FFE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">
                <a:solidFill>
                  <a:srgbClr val="53FFE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rundarasi</a:t>
            </a:r>
            <a:r>
              <a:rPr lang="en" sz="1400" i="0" u="none" strike="noStrike" cap="none">
                <a:solidFill>
                  <a:srgbClr val="53FFE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</a:t>
            </a:r>
            <a:r>
              <a:rPr lang="en">
                <a:solidFill>
                  <a:srgbClr val="53FFE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ajendran</a:t>
            </a:r>
            <a:r>
              <a:rPr lang="en" sz="1400" i="0" u="none" strike="noStrike" cap="none">
                <a:solidFill>
                  <a:srgbClr val="53FFE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-18070122081</a:t>
            </a:r>
            <a:endParaRPr sz="1400" i="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62" name="Google Shape;26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2584" y="457200"/>
            <a:ext cx="987677" cy="310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7700" y="1221642"/>
            <a:ext cx="7505700" cy="3624677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0"/>
          <p:cNvSpPr txBox="1"/>
          <p:nvPr/>
        </p:nvSpPr>
        <p:spPr>
          <a:xfrm>
            <a:off x="1500328" y="506478"/>
            <a:ext cx="614334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 i="0" u="none" strike="noStrike" cap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collection: Reading the csv file-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70" name="Google Shape;27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476" y="528056"/>
            <a:ext cx="1005927" cy="231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1480" y="1604574"/>
            <a:ext cx="8321040" cy="2456886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1"/>
          <p:cNvSpPr txBox="1"/>
          <p:nvPr/>
        </p:nvSpPr>
        <p:spPr>
          <a:xfrm>
            <a:off x="1447800" y="746760"/>
            <a:ext cx="550926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 i="0" u="none" strike="noStrike" cap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5 displays of the data set-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2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78" name="Google Shape;27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096" y="520436"/>
            <a:ext cx="1005927" cy="231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0601" y="1435137"/>
            <a:ext cx="7045994" cy="2914244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2"/>
          <p:cNvSpPr txBox="1"/>
          <p:nvPr/>
        </p:nvSpPr>
        <p:spPr>
          <a:xfrm>
            <a:off x="1775460" y="669026"/>
            <a:ext cx="372618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 i="0" u="none" strike="noStrike" cap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set information-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3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86" name="Google Shape;28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096" y="535676"/>
            <a:ext cx="1005927" cy="231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1797" y="1575911"/>
            <a:ext cx="7979763" cy="1991677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13"/>
          <p:cNvSpPr txBox="1"/>
          <p:nvPr/>
        </p:nvSpPr>
        <p:spPr>
          <a:xfrm>
            <a:off x="1539240" y="535676"/>
            <a:ext cx="444246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 i="0" u="none" strike="noStrike" cap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pre-processing-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4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94" name="Google Shape;29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716" y="520436"/>
            <a:ext cx="1005927" cy="231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8679" y="1204752"/>
            <a:ext cx="7723638" cy="3352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01" name="Google Shape;30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096" y="512816"/>
            <a:ext cx="1005927" cy="231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3900" y="1237497"/>
            <a:ext cx="7941815" cy="365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08" name="Google Shape;30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856" y="535676"/>
            <a:ext cx="1005927" cy="231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6720" y="1267146"/>
            <a:ext cx="8396766" cy="2885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15" name="Google Shape;31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716" y="520436"/>
            <a:ext cx="1005927" cy="231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2257" y="1163802"/>
            <a:ext cx="8215534" cy="3187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8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22" name="Google Shape;32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716" y="520436"/>
            <a:ext cx="1005927" cy="231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29269" y="169272"/>
            <a:ext cx="5430711" cy="4804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29" name="Google Shape;32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716" y="520436"/>
            <a:ext cx="1005927" cy="231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30" y="1198580"/>
            <a:ext cx="8816340" cy="3643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"/>
          <p:cNvSpPr txBox="1">
            <a:spLocks noGrp="1"/>
          </p:cNvSpPr>
          <p:nvPr>
            <p:ph type="ctrTitle"/>
          </p:nvPr>
        </p:nvSpPr>
        <p:spPr>
          <a:xfrm>
            <a:off x="2903220" y="1895770"/>
            <a:ext cx="56388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6000" b="1">
                <a:solidFill>
                  <a:schemeClr val="accent2"/>
                </a:solidFill>
              </a:rPr>
              <a:t>In</a:t>
            </a:r>
            <a:r>
              <a:rPr lang="en" sz="6000" b="1"/>
              <a:t>troduction</a:t>
            </a:r>
            <a:endParaRPr sz="6000" b="1"/>
          </a:p>
        </p:txBody>
      </p:sp>
      <p:sp>
        <p:nvSpPr>
          <p:cNvPr id="181" name="Google Shape;181;p2"/>
          <p:cNvSpPr txBox="1">
            <a:spLocks noGrp="1"/>
          </p:cNvSpPr>
          <p:nvPr>
            <p:ph type="sldNum" idx="4294967295"/>
          </p:nvPr>
        </p:nvSpPr>
        <p:spPr>
          <a:xfrm>
            <a:off x="0" y="4786313"/>
            <a:ext cx="547688" cy="357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182" name="Google Shape;182;p2"/>
          <p:cNvGrpSpPr/>
          <p:nvPr/>
        </p:nvGrpSpPr>
        <p:grpSpPr>
          <a:xfrm>
            <a:off x="935360" y="1895770"/>
            <a:ext cx="1056288" cy="1300658"/>
            <a:chOff x="1767069" y="3360146"/>
            <a:chExt cx="286324" cy="348164"/>
          </a:xfrm>
        </p:grpSpPr>
        <p:sp>
          <p:nvSpPr>
            <p:cNvPr id="183" name="Google Shape;183;p2"/>
            <p:cNvSpPr/>
            <p:nvPr/>
          </p:nvSpPr>
          <p:spPr>
            <a:xfrm>
              <a:off x="1767069" y="3404277"/>
              <a:ext cx="228223" cy="304033"/>
            </a:xfrm>
            <a:custGeom>
              <a:avLst/>
              <a:gdLst/>
              <a:ahLst/>
              <a:cxnLst/>
              <a:rect l="l" t="t" r="r" b="b"/>
              <a:pathLst>
                <a:path w="7204" h="9597" extrusionOk="0">
                  <a:moveTo>
                    <a:pt x="2072" y="7537"/>
                  </a:moveTo>
                  <a:lnTo>
                    <a:pt x="2072" y="9049"/>
                  </a:lnTo>
                  <a:lnTo>
                    <a:pt x="572" y="7537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7382"/>
                  </a:lnTo>
                  <a:cubicBezTo>
                    <a:pt x="0" y="7418"/>
                    <a:pt x="12" y="7465"/>
                    <a:pt x="48" y="7501"/>
                  </a:cubicBezTo>
                  <a:lnTo>
                    <a:pt x="2096" y="9549"/>
                  </a:lnTo>
                  <a:cubicBezTo>
                    <a:pt x="2132" y="9585"/>
                    <a:pt x="2179" y="9597"/>
                    <a:pt x="2215" y="9597"/>
                  </a:cubicBezTo>
                  <a:lnTo>
                    <a:pt x="7025" y="9597"/>
                  </a:lnTo>
                  <a:cubicBezTo>
                    <a:pt x="7120" y="9597"/>
                    <a:pt x="7192" y="9513"/>
                    <a:pt x="7192" y="9430"/>
                  </a:cubicBezTo>
                  <a:lnTo>
                    <a:pt x="7192" y="7811"/>
                  </a:lnTo>
                  <a:cubicBezTo>
                    <a:pt x="7204" y="7715"/>
                    <a:pt x="7132" y="7644"/>
                    <a:pt x="7037" y="7644"/>
                  </a:cubicBezTo>
                  <a:cubicBezTo>
                    <a:pt x="6954" y="7644"/>
                    <a:pt x="6882" y="7715"/>
                    <a:pt x="6882" y="7811"/>
                  </a:cubicBezTo>
                  <a:lnTo>
                    <a:pt x="6882" y="9263"/>
                  </a:lnTo>
                  <a:lnTo>
                    <a:pt x="2382" y="9263"/>
                  </a:lnTo>
                  <a:lnTo>
                    <a:pt x="2382" y="7382"/>
                  </a:lnTo>
                  <a:cubicBezTo>
                    <a:pt x="2382" y="7287"/>
                    <a:pt x="2310" y="7215"/>
                    <a:pt x="2215" y="7215"/>
                  </a:cubicBezTo>
                  <a:lnTo>
                    <a:pt x="334" y="7215"/>
                  </a:lnTo>
                  <a:lnTo>
                    <a:pt x="334" y="322"/>
                  </a:lnTo>
                  <a:lnTo>
                    <a:pt x="1858" y="322"/>
                  </a:lnTo>
                  <a:cubicBezTo>
                    <a:pt x="1953" y="322"/>
                    <a:pt x="2024" y="250"/>
                    <a:pt x="2024" y="155"/>
                  </a:cubicBezTo>
                  <a:cubicBezTo>
                    <a:pt x="2024" y="72"/>
                    <a:pt x="1953" y="0"/>
                    <a:pt x="1858" y="0"/>
                  </a:cubicBezTo>
                  <a:close/>
                </a:path>
              </a:pathLst>
            </a:custGeom>
            <a:solidFill>
              <a:srgbClr val="9B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799509" y="3360146"/>
              <a:ext cx="253884" cy="276883"/>
            </a:xfrm>
            <a:custGeom>
              <a:avLst/>
              <a:gdLst/>
              <a:ahLst/>
              <a:cxnLst/>
              <a:rect l="l" t="t" r="r" b="b"/>
              <a:pathLst>
                <a:path w="8014" h="8740" extrusionOk="0">
                  <a:moveTo>
                    <a:pt x="4406" y="3751"/>
                  </a:moveTo>
                  <a:cubicBezTo>
                    <a:pt x="4525" y="3870"/>
                    <a:pt x="4680" y="3965"/>
                    <a:pt x="4822" y="4048"/>
                  </a:cubicBezTo>
                  <a:lnTo>
                    <a:pt x="4822" y="4132"/>
                  </a:lnTo>
                  <a:lnTo>
                    <a:pt x="334" y="4132"/>
                  </a:lnTo>
                  <a:lnTo>
                    <a:pt x="334" y="3751"/>
                  </a:lnTo>
                  <a:close/>
                  <a:moveTo>
                    <a:pt x="5870" y="0"/>
                  </a:moveTo>
                  <a:cubicBezTo>
                    <a:pt x="4941" y="0"/>
                    <a:pt x="4156" y="583"/>
                    <a:pt x="3846" y="1405"/>
                  </a:cubicBezTo>
                  <a:lnTo>
                    <a:pt x="1477" y="1405"/>
                  </a:lnTo>
                  <a:cubicBezTo>
                    <a:pt x="1393" y="1405"/>
                    <a:pt x="1310" y="1476"/>
                    <a:pt x="1310" y="1572"/>
                  </a:cubicBezTo>
                  <a:cubicBezTo>
                    <a:pt x="1310" y="1655"/>
                    <a:pt x="1393" y="1726"/>
                    <a:pt x="1477" y="1726"/>
                  </a:cubicBezTo>
                  <a:lnTo>
                    <a:pt x="3739" y="1726"/>
                  </a:lnTo>
                  <a:cubicBezTo>
                    <a:pt x="3715" y="1869"/>
                    <a:pt x="3691" y="2012"/>
                    <a:pt x="3691" y="2167"/>
                  </a:cubicBezTo>
                  <a:cubicBezTo>
                    <a:pt x="3691" y="2643"/>
                    <a:pt x="3858" y="3084"/>
                    <a:pt x="4108" y="3441"/>
                  </a:cubicBezTo>
                  <a:lnTo>
                    <a:pt x="167" y="3441"/>
                  </a:lnTo>
                  <a:cubicBezTo>
                    <a:pt x="84" y="3441"/>
                    <a:pt x="0" y="3512"/>
                    <a:pt x="0" y="3608"/>
                  </a:cubicBezTo>
                  <a:lnTo>
                    <a:pt x="0" y="4310"/>
                  </a:lnTo>
                  <a:cubicBezTo>
                    <a:pt x="0" y="4393"/>
                    <a:pt x="84" y="4465"/>
                    <a:pt x="167" y="4465"/>
                  </a:cubicBezTo>
                  <a:lnTo>
                    <a:pt x="4977" y="4465"/>
                  </a:lnTo>
                  <a:cubicBezTo>
                    <a:pt x="5061" y="4465"/>
                    <a:pt x="5144" y="4393"/>
                    <a:pt x="5144" y="4310"/>
                  </a:cubicBezTo>
                  <a:lnTo>
                    <a:pt x="5144" y="4203"/>
                  </a:lnTo>
                  <a:cubicBezTo>
                    <a:pt x="5358" y="4274"/>
                    <a:pt x="5596" y="4322"/>
                    <a:pt x="5834" y="4322"/>
                  </a:cubicBezTo>
                  <a:lnTo>
                    <a:pt x="5834" y="8573"/>
                  </a:lnTo>
                  <a:cubicBezTo>
                    <a:pt x="5834" y="8668"/>
                    <a:pt x="5918" y="8739"/>
                    <a:pt x="6001" y="8739"/>
                  </a:cubicBezTo>
                  <a:cubicBezTo>
                    <a:pt x="6096" y="8739"/>
                    <a:pt x="6168" y="8668"/>
                    <a:pt x="6168" y="8573"/>
                  </a:cubicBezTo>
                  <a:lnTo>
                    <a:pt x="6168" y="4286"/>
                  </a:lnTo>
                  <a:cubicBezTo>
                    <a:pt x="6549" y="4227"/>
                    <a:pt x="6906" y="4084"/>
                    <a:pt x="7204" y="3834"/>
                  </a:cubicBezTo>
                  <a:cubicBezTo>
                    <a:pt x="7585" y="3512"/>
                    <a:pt x="7847" y="3096"/>
                    <a:pt x="7954" y="2619"/>
                  </a:cubicBezTo>
                  <a:cubicBezTo>
                    <a:pt x="7978" y="2536"/>
                    <a:pt x="7918" y="2441"/>
                    <a:pt x="7835" y="2429"/>
                  </a:cubicBezTo>
                  <a:cubicBezTo>
                    <a:pt x="7825" y="2428"/>
                    <a:pt x="7815" y="2427"/>
                    <a:pt x="7806" y="2427"/>
                  </a:cubicBezTo>
                  <a:cubicBezTo>
                    <a:pt x="7723" y="2427"/>
                    <a:pt x="7655" y="2473"/>
                    <a:pt x="7644" y="2548"/>
                  </a:cubicBezTo>
                  <a:cubicBezTo>
                    <a:pt x="7466" y="3381"/>
                    <a:pt x="6704" y="3989"/>
                    <a:pt x="5858" y="3989"/>
                  </a:cubicBezTo>
                  <a:cubicBezTo>
                    <a:pt x="4846" y="3989"/>
                    <a:pt x="4025" y="3179"/>
                    <a:pt x="4025" y="2167"/>
                  </a:cubicBezTo>
                  <a:cubicBezTo>
                    <a:pt x="4025" y="1155"/>
                    <a:pt x="4846" y="333"/>
                    <a:pt x="5858" y="333"/>
                  </a:cubicBezTo>
                  <a:cubicBezTo>
                    <a:pt x="6787" y="333"/>
                    <a:pt x="7585" y="1048"/>
                    <a:pt x="7680" y="1965"/>
                  </a:cubicBezTo>
                  <a:cubicBezTo>
                    <a:pt x="7704" y="2060"/>
                    <a:pt x="7775" y="2119"/>
                    <a:pt x="7858" y="2119"/>
                  </a:cubicBezTo>
                  <a:cubicBezTo>
                    <a:pt x="7954" y="2107"/>
                    <a:pt x="8013" y="2024"/>
                    <a:pt x="8013" y="1941"/>
                  </a:cubicBezTo>
                  <a:cubicBezTo>
                    <a:pt x="7954" y="1417"/>
                    <a:pt x="7716" y="929"/>
                    <a:pt x="7311" y="572"/>
                  </a:cubicBezTo>
                  <a:cubicBezTo>
                    <a:pt x="6906" y="214"/>
                    <a:pt x="6406" y="0"/>
                    <a:pt x="5870" y="0"/>
                  </a:cubicBezTo>
                  <a:close/>
                </a:path>
              </a:pathLst>
            </a:custGeom>
            <a:solidFill>
              <a:srgbClr val="9B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948120" y="3388532"/>
              <a:ext cx="78852" cy="75367"/>
            </a:xfrm>
            <a:custGeom>
              <a:avLst/>
              <a:gdLst/>
              <a:ahLst/>
              <a:cxnLst/>
              <a:rect l="l" t="t" r="r" b="b"/>
              <a:pathLst>
                <a:path w="2489" h="2379" extrusionOk="0">
                  <a:moveTo>
                    <a:pt x="1513" y="330"/>
                  </a:moveTo>
                  <a:cubicBezTo>
                    <a:pt x="1667" y="330"/>
                    <a:pt x="1798" y="390"/>
                    <a:pt x="1917" y="497"/>
                  </a:cubicBezTo>
                  <a:cubicBezTo>
                    <a:pt x="2132" y="700"/>
                    <a:pt x="2132" y="1057"/>
                    <a:pt x="1905" y="1283"/>
                  </a:cubicBezTo>
                  <a:cubicBezTo>
                    <a:pt x="1792" y="1396"/>
                    <a:pt x="1646" y="1453"/>
                    <a:pt x="1504" y="1453"/>
                  </a:cubicBezTo>
                  <a:cubicBezTo>
                    <a:pt x="1361" y="1453"/>
                    <a:pt x="1221" y="1396"/>
                    <a:pt x="1120" y="1283"/>
                  </a:cubicBezTo>
                  <a:cubicBezTo>
                    <a:pt x="893" y="1057"/>
                    <a:pt x="893" y="700"/>
                    <a:pt x="1120" y="497"/>
                  </a:cubicBezTo>
                  <a:cubicBezTo>
                    <a:pt x="1215" y="390"/>
                    <a:pt x="1370" y="330"/>
                    <a:pt x="1513" y="330"/>
                  </a:cubicBezTo>
                  <a:close/>
                  <a:moveTo>
                    <a:pt x="1518" y="0"/>
                  </a:moveTo>
                  <a:cubicBezTo>
                    <a:pt x="1292" y="0"/>
                    <a:pt x="1066" y="86"/>
                    <a:pt x="893" y="259"/>
                  </a:cubicBezTo>
                  <a:cubicBezTo>
                    <a:pt x="584" y="569"/>
                    <a:pt x="548" y="1033"/>
                    <a:pt x="786" y="1390"/>
                  </a:cubicBezTo>
                  <a:lnTo>
                    <a:pt x="60" y="2116"/>
                  </a:lnTo>
                  <a:cubicBezTo>
                    <a:pt x="0" y="2176"/>
                    <a:pt x="0" y="2283"/>
                    <a:pt x="60" y="2343"/>
                  </a:cubicBezTo>
                  <a:cubicBezTo>
                    <a:pt x="96" y="2366"/>
                    <a:pt x="131" y="2378"/>
                    <a:pt x="179" y="2378"/>
                  </a:cubicBezTo>
                  <a:cubicBezTo>
                    <a:pt x="227" y="2378"/>
                    <a:pt x="274" y="2366"/>
                    <a:pt x="298" y="2343"/>
                  </a:cubicBezTo>
                  <a:lnTo>
                    <a:pt x="1024" y="1604"/>
                  </a:lnTo>
                  <a:cubicBezTo>
                    <a:pt x="1179" y="1712"/>
                    <a:pt x="1358" y="1759"/>
                    <a:pt x="1536" y="1759"/>
                  </a:cubicBezTo>
                  <a:cubicBezTo>
                    <a:pt x="1763" y="1759"/>
                    <a:pt x="1977" y="1664"/>
                    <a:pt x="2155" y="1509"/>
                  </a:cubicBezTo>
                  <a:cubicBezTo>
                    <a:pt x="2489" y="1164"/>
                    <a:pt x="2489" y="592"/>
                    <a:pt x="2144" y="259"/>
                  </a:cubicBezTo>
                  <a:cubicBezTo>
                    <a:pt x="1971" y="86"/>
                    <a:pt x="1745" y="0"/>
                    <a:pt x="1518" y="0"/>
                  </a:cubicBezTo>
                  <a:close/>
                </a:path>
              </a:pathLst>
            </a:custGeom>
            <a:solidFill>
              <a:srgbClr val="9B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800270" y="3513636"/>
              <a:ext cx="162582" cy="10233"/>
            </a:xfrm>
            <a:custGeom>
              <a:avLst/>
              <a:gdLst/>
              <a:ahLst/>
              <a:cxnLst/>
              <a:rect l="l" t="t" r="r" b="b"/>
              <a:pathLst>
                <a:path w="513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4965" y="322"/>
                  </a:lnTo>
                  <a:cubicBezTo>
                    <a:pt x="5060" y="322"/>
                    <a:pt x="5132" y="251"/>
                    <a:pt x="5132" y="156"/>
                  </a:cubicBezTo>
                  <a:cubicBezTo>
                    <a:pt x="5132" y="72"/>
                    <a:pt x="5060" y="1"/>
                    <a:pt x="4965" y="1"/>
                  </a:cubicBezTo>
                  <a:close/>
                </a:path>
              </a:pathLst>
            </a:custGeom>
            <a:solidFill>
              <a:srgbClr val="9B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800270" y="3536287"/>
              <a:ext cx="162582" cy="10201"/>
            </a:xfrm>
            <a:custGeom>
              <a:avLst/>
              <a:gdLst/>
              <a:ahLst/>
              <a:cxnLst/>
              <a:rect l="l" t="t" r="r" b="b"/>
              <a:pathLst>
                <a:path w="5132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4965" y="322"/>
                  </a:lnTo>
                  <a:cubicBezTo>
                    <a:pt x="5060" y="322"/>
                    <a:pt x="5132" y="250"/>
                    <a:pt x="5132" y="155"/>
                  </a:cubicBezTo>
                  <a:cubicBezTo>
                    <a:pt x="5132" y="72"/>
                    <a:pt x="5060" y="0"/>
                    <a:pt x="4965" y="0"/>
                  </a:cubicBezTo>
                  <a:close/>
                </a:path>
              </a:pathLst>
            </a:custGeom>
            <a:solidFill>
              <a:srgbClr val="9B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800270" y="3558146"/>
              <a:ext cx="162582" cy="10613"/>
            </a:xfrm>
            <a:custGeom>
              <a:avLst/>
              <a:gdLst/>
              <a:ahLst/>
              <a:cxnLst/>
              <a:rect l="l" t="t" r="r" b="b"/>
              <a:pathLst>
                <a:path w="5132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4965" y="334"/>
                  </a:lnTo>
                  <a:cubicBezTo>
                    <a:pt x="5060" y="334"/>
                    <a:pt x="5132" y="263"/>
                    <a:pt x="5132" y="168"/>
                  </a:cubicBezTo>
                  <a:cubicBezTo>
                    <a:pt x="5132" y="84"/>
                    <a:pt x="5060" y="1"/>
                    <a:pt x="4965" y="1"/>
                  </a:cubicBezTo>
                  <a:close/>
                </a:path>
              </a:pathLst>
            </a:custGeom>
            <a:solidFill>
              <a:srgbClr val="9B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800270" y="3580798"/>
              <a:ext cx="162582" cy="10581"/>
            </a:xfrm>
            <a:custGeom>
              <a:avLst/>
              <a:gdLst/>
              <a:ahLst/>
              <a:cxnLst/>
              <a:rect l="l" t="t" r="r" b="b"/>
              <a:pathLst>
                <a:path w="5132" h="33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lnTo>
                    <a:pt x="4965" y="334"/>
                  </a:lnTo>
                  <a:cubicBezTo>
                    <a:pt x="5060" y="334"/>
                    <a:pt x="5132" y="262"/>
                    <a:pt x="5132" y="167"/>
                  </a:cubicBezTo>
                  <a:cubicBezTo>
                    <a:pt x="5132" y="84"/>
                    <a:pt x="5060" y="0"/>
                    <a:pt x="4965" y="0"/>
                  </a:cubicBezTo>
                  <a:close/>
                </a:path>
              </a:pathLst>
            </a:custGeom>
            <a:solidFill>
              <a:srgbClr val="9B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36" name="Google Shape;33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716" y="520436"/>
            <a:ext cx="1005927" cy="231668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0"/>
          <p:cNvSpPr txBox="1"/>
          <p:nvPr/>
        </p:nvSpPr>
        <p:spPr>
          <a:xfrm>
            <a:off x="2179407" y="366547"/>
            <a:ext cx="45415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 i="0" u="none" strike="noStrike" cap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Statistics-</a:t>
            </a:r>
            <a:endParaRPr/>
          </a:p>
        </p:txBody>
      </p:sp>
      <p:pic>
        <p:nvPicPr>
          <p:cNvPr id="338" name="Google Shape;338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3049" y="829099"/>
            <a:ext cx="6615531" cy="4156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1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44" name="Google Shape;34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716" y="520436"/>
            <a:ext cx="1005927" cy="23166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1"/>
          <p:cNvSpPr txBox="1"/>
          <p:nvPr/>
        </p:nvSpPr>
        <p:spPr>
          <a:xfrm>
            <a:off x="2179407" y="366547"/>
            <a:ext cx="45415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 i="0" u="none" strike="noStrike" cap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Statistics-</a:t>
            </a:r>
            <a:endParaRPr/>
          </a:p>
        </p:txBody>
      </p:sp>
      <p:pic>
        <p:nvPicPr>
          <p:cNvPr id="346" name="Google Shape;346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66687" y="889767"/>
            <a:ext cx="6113333" cy="4009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2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352" name="Google Shape;35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716" y="520436"/>
            <a:ext cx="1005927" cy="231668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2"/>
          <p:cNvSpPr txBox="1"/>
          <p:nvPr/>
        </p:nvSpPr>
        <p:spPr>
          <a:xfrm>
            <a:off x="2179407" y="366547"/>
            <a:ext cx="45415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 i="0" u="none" strike="noStrike" cap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Statistics-</a:t>
            </a:r>
            <a:endParaRPr/>
          </a:p>
        </p:txBody>
      </p:sp>
      <p:pic>
        <p:nvPicPr>
          <p:cNvPr id="354" name="Google Shape;354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25056" y="898339"/>
            <a:ext cx="5178476" cy="3887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3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60" name="Google Shape;36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716" y="520436"/>
            <a:ext cx="1005927" cy="231668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3"/>
          <p:cNvSpPr txBox="1"/>
          <p:nvPr/>
        </p:nvSpPr>
        <p:spPr>
          <a:xfrm>
            <a:off x="2179407" y="366547"/>
            <a:ext cx="45415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 i="0" u="none" strike="noStrike" cap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Statistics-</a:t>
            </a:r>
            <a:endParaRPr/>
          </a:p>
        </p:txBody>
      </p:sp>
      <p:pic>
        <p:nvPicPr>
          <p:cNvPr id="362" name="Google Shape;362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8997" y="1028700"/>
            <a:ext cx="5423784" cy="3831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376" name="Google Shape;37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716" y="520436"/>
            <a:ext cx="1005927" cy="231668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5"/>
          <p:cNvSpPr txBox="1"/>
          <p:nvPr/>
        </p:nvSpPr>
        <p:spPr>
          <a:xfrm>
            <a:off x="2179407" y="366547"/>
            <a:ext cx="45415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 i="0" u="none" strike="noStrike" cap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Statistics-</a:t>
            </a:r>
            <a:endParaRPr/>
          </a:p>
        </p:txBody>
      </p:sp>
      <p:pic>
        <p:nvPicPr>
          <p:cNvPr id="378" name="Google Shape;378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0837" y="1211333"/>
            <a:ext cx="7525914" cy="3657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4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68" name="Google Shape;36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716" y="520436"/>
            <a:ext cx="1005927" cy="231668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4"/>
          <p:cNvSpPr txBox="1"/>
          <p:nvPr/>
        </p:nvSpPr>
        <p:spPr>
          <a:xfrm>
            <a:off x="2179407" y="366547"/>
            <a:ext cx="45415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 i="0" u="none" strike="noStrike" cap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Statistics-</a:t>
            </a:r>
            <a:endParaRPr/>
          </a:p>
        </p:txBody>
      </p:sp>
      <p:pic>
        <p:nvPicPr>
          <p:cNvPr id="370" name="Google Shape;370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2020" y="889767"/>
            <a:ext cx="6830900" cy="3982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8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400" name="Google Shape;40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716" y="520436"/>
            <a:ext cx="1005927" cy="231668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28"/>
          <p:cNvSpPr txBox="1"/>
          <p:nvPr/>
        </p:nvSpPr>
        <p:spPr>
          <a:xfrm>
            <a:off x="2179407" y="366547"/>
            <a:ext cx="45415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 i="0" u="none" strike="noStrike" cap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Statistics-</a:t>
            </a:r>
            <a:endParaRPr/>
          </a:p>
        </p:txBody>
      </p:sp>
      <p:pic>
        <p:nvPicPr>
          <p:cNvPr id="402" name="Google Shape;402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3267" y="810091"/>
            <a:ext cx="7137465" cy="4192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8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400" name="Google Shape;40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716" y="520436"/>
            <a:ext cx="1005927" cy="231668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28"/>
          <p:cNvSpPr txBox="1"/>
          <p:nvPr/>
        </p:nvSpPr>
        <p:spPr>
          <a:xfrm>
            <a:off x="2179407" y="366547"/>
            <a:ext cx="45415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 i="0" u="none" strike="noStrike" cap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Statistics-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248B2E-CDF5-4439-A1FE-B901A806A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551" y="998059"/>
            <a:ext cx="6771169" cy="10604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48C554-5E59-4CBF-92E2-CB8001F2C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5551" y="2200033"/>
            <a:ext cx="3144050" cy="2561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6734A-CC6C-464C-9A67-E712B62DDD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200032"/>
            <a:ext cx="3474720" cy="257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502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408" name="Google Shape;40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716" y="520436"/>
            <a:ext cx="1005927" cy="231668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29"/>
          <p:cNvSpPr txBox="1"/>
          <p:nvPr/>
        </p:nvSpPr>
        <p:spPr>
          <a:xfrm>
            <a:off x="2179407" y="366547"/>
            <a:ext cx="45415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 i="0" u="none" strike="noStrike" cap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Statistics-</a:t>
            </a:r>
            <a:endParaRPr/>
          </a:p>
        </p:txBody>
      </p:sp>
      <p:pic>
        <p:nvPicPr>
          <p:cNvPr id="410" name="Google Shape;410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3208" y="889767"/>
            <a:ext cx="6954744" cy="4171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416" name="Google Shape;41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716" y="520436"/>
            <a:ext cx="1005927" cy="231668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0"/>
          <p:cNvSpPr txBox="1"/>
          <p:nvPr/>
        </p:nvSpPr>
        <p:spPr>
          <a:xfrm>
            <a:off x="2179407" y="366547"/>
            <a:ext cx="45415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 i="0" u="none" strike="noStrike" cap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Statistics-</a:t>
            </a:r>
            <a:endParaRPr/>
          </a:p>
        </p:txBody>
      </p:sp>
      <p:pic>
        <p:nvPicPr>
          <p:cNvPr id="418" name="Google Shape;418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2257" y="1196340"/>
            <a:ext cx="7632142" cy="3726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"/>
          <p:cNvSpPr txBox="1">
            <a:spLocks noGrp="1"/>
          </p:cNvSpPr>
          <p:nvPr>
            <p:ph type="title"/>
          </p:nvPr>
        </p:nvSpPr>
        <p:spPr>
          <a:xfrm>
            <a:off x="1816520" y="739140"/>
            <a:ext cx="391372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Walmart -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body" idx="1"/>
          </p:nvPr>
        </p:nvSpPr>
        <p:spPr>
          <a:xfrm>
            <a:off x="500428" y="1661690"/>
            <a:ext cx="2935322" cy="336751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en">
                <a:solidFill>
                  <a:srgbClr val="9BE7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Walmart is an American multinational retail corporation that operates a chain of hypermarkets, discount department stores, and grocery stores from the United States, headquartered in Bentonville.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en">
                <a:solidFill>
                  <a:srgbClr val="9BE7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company was founded by Sam Walton in 1962.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en">
                <a:solidFill>
                  <a:srgbClr val="9BE7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of January 31, 2021, Walmart has 11,443 stores and clubs in 26 countries, operating under 54 different names.</a:t>
            </a:r>
            <a:endParaRPr b="0" i="0">
              <a:solidFill>
                <a:srgbClr val="9BE7F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9BE7F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6" name="Google Shape;19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2859" y="130600"/>
            <a:ext cx="2819396" cy="211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"/>
          <p:cNvSpPr txBox="1">
            <a:spLocks noGrp="1"/>
          </p:cNvSpPr>
          <p:nvPr>
            <p:ph type="body" idx="2"/>
          </p:nvPr>
        </p:nvSpPr>
        <p:spPr>
          <a:xfrm>
            <a:off x="3672022" y="1661690"/>
            <a:ext cx="2400949" cy="327314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en" b="0" i="0">
                <a:solidFill>
                  <a:srgbClr val="9BE7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Predicting future sales for a company is one of the most important aspects of strategic planning. 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en" b="0" i="0">
                <a:solidFill>
                  <a:srgbClr val="9BE7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Walmart is the best example to work with as a beginner as it has the most retail data set.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en" b="0" i="0">
                <a:solidFill>
                  <a:srgbClr val="9BE7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Also, Walmart used this sales prediction problem for recruitment purposes too.</a:t>
            </a:r>
            <a:endParaRPr>
              <a:solidFill>
                <a:srgbClr val="9BE7F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Google Shape;198;p3"/>
          <p:cNvSpPr txBox="1">
            <a:spLocks noGrp="1"/>
          </p:cNvSpPr>
          <p:nvPr>
            <p:ph type="body" idx="3"/>
          </p:nvPr>
        </p:nvSpPr>
        <p:spPr>
          <a:xfrm>
            <a:off x="6179824" y="2380900"/>
            <a:ext cx="2819396" cy="255393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en" sz="1200" b="0" i="0">
                <a:solidFill>
                  <a:srgbClr val="9BE7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 of the leading retail stores in the US, there are certain events and holidays which impact sales on each day.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en" sz="1200" b="0" i="0">
                <a:solidFill>
                  <a:srgbClr val="9BE7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There are sales data available for 45 stores of Walmart. 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en" sz="1200" b="0" i="0">
                <a:solidFill>
                  <a:srgbClr val="9BE7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ideal ML algorithm will predict demand accurately, </a:t>
            </a:r>
            <a:r>
              <a:rPr lang="en" sz="1200">
                <a:solidFill>
                  <a:srgbClr val="9BE7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 the </a:t>
            </a:r>
            <a:r>
              <a:rPr lang="en" sz="1200" b="0" i="0">
                <a:solidFill>
                  <a:srgbClr val="9BE7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economic conditions including CPI, Unemployment Index, etc.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 b="0" i="0">
              <a:solidFill>
                <a:srgbClr val="9BE7F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" name="Google Shape;199;p3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1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424" name="Google Shape;424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716" y="520436"/>
            <a:ext cx="1005927" cy="231668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1"/>
          <p:cNvSpPr txBox="1"/>
          <p:nvPr/>
        </p:nvSpPr>
        <p:spPr>
          <a:xfrm>
            <a:off x="2179407" y="366547"/>
            <a:ext cx="45415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 i="0" u="none" strike="noStrike" cap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Statistics-</a:t>
            </a:r>
            <a:endParaRPr/>
          </a:p>
        </p:txBody>
      </p:sp>
      <p:pic>
        <p:nvPicPr>
          <p:cNvPr id="426" name="Google Shape;426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67789" y="889767"/>
            <a:ext cx="6751045" cy="3788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2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432" name="Google Shape;432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716" y="520436"/>
            <a:ext cx="1005927" cy="231668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32"/>
          <p:cNvSpPr txBox="1"/>
          <p:nvPr/>
        </p:nvSpPr>
        <p:spPr>
          <a:xfrm>
            <a:off x="2179407" y="366547"/>
            <a:ext cx="45415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 i="0" u="none" strike="noStrike" cap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Statistics-</a:t>
            </a:r>
            <a:endParaRPr/>
          </a:p>
        </p:txBody>
      </p:sp>
      <p:pic>
        <p:nvPicPr>
          <p:cNvPr id="434" name="Google Shape;434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9214" y="1166052"/>
            <a:ext cx="7493706" cy="348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3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440" name="Google Shape;44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716" y="520436"/>
            <a:ext cx="1005927" cy="231668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3"/>
          <p:cNvSpPr txBox="1"/>
          <p:nvPr/>
        </p:nvSpPr>
        <p:spPr>
          <a:xfrm>
            <a:off x="2179407" y="366547"/>
            <a:ext cx="45415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 i="0" u="none" strike="noStrike" cap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Statistics-</a:t>
            </a:r>
            <a:endParaRPr/>
          </a:p>
        </p:txBody>
      </p:sp>
      <p:pic>
        <p:nvPicPr>
          <p:cNvPr id="442" name="Google Shape;442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659" y="1173480"/>
            <a:ext cx="7437121" cy="3702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4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448" name="Google Shape;448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716" y="520436"/>
            <a:ext cx="1005927" cy="231668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34"/>
          <p:cNvSpPr txBox="1"/>
          <p:nvPr/>
        </p:nvSpPr>
        <p:spPr>
          <a:xfrm>
            <a:off x="2179407" y="366547"/>
            <a:ext cx="45415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 i="0" u="none" strike="noStrike" cap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Statistics-</a:t>
            </a:r>
            <a:endParaRPr/>
          </a:p>
        </p:txBody>
      </p:sp>
      <p:pic>
        <p:nvPicPr>
          <p:cNvPr id="450" name="Google Shape;450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2257" y="1219974"/>
            <a:ext cx="7591143" cy="3737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456" name="Google Shape;456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716" y="520436"/>
            <a:ext cx="1005927" cy="231668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35"/>
          <p:cNvSpPr txBox="1"/>
          <p:nvPr/>
        </p:nvSpPr>
        <p:spPr>
          <a:xfrm>
            <a:off x="1877748" y="244144"/>
            <a:ext cx="4541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Correlation- </a:t>
            </a:r>
            <a:endParaRPr dirty="0"/>
          </a:p>
        </p:txBody>
      </p:sp>
      <p:pic>
        <p:nvPicPr>
          <p:cNvPr id="458" name="Google Shape;458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434" y="830579"/>
            <a:ext cx="7125865" cy="4221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464" name="Google Shape;464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716" y="520436"/>
            <a:ext cx="1005927" cy="231668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36"/>
          <p:cNvSpPr txBox="1"/>
          <p:nvPr/>
        </p:nvSpPr>
        <p:spPr>
          <a:xfrm>
            <a:off x="1630766" y="490504"/>
            <a:ext cx="6378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Outliers-</a:t>
            </a:r>
            <a:r>
              <a:rPr lang="en" sz="2800" dirty="0">
                <a:solidFill>
                  <a:srgbClr val="C6DAE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>
              <a:solidFill>
                <a:srgbClr val="C6DAEC"/>
              </a:solidFill>
            </a:endParaRPr>
          </a:p>
        </p:txBody>
      </p:sp>
      <p:pic>
        <p:nvPicPr>
          <p:cNvPr id="466" name="Google Shape;466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800" y="1228745"/>
            <a:ext cx="7513234" cy="3080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472" name="Google Shape;47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716" y="520436"/>
            <a:ext cx="1005927" cy="231668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37"/>
          <p:cNvSpPr txBox="1"/>
          <p:nvPr/>
        </p:nvSpPr>
        <p:spPr>
          <a:xfrm>
            <a:off x="1630766" y="490494"/>
            <a:ext cx="6378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4" name="Google Shape;474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0766" y="973796"/>
            <a:ext cx="5737774" cy="3990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8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480" name="Google Shape;480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716" y="520436"/>
            <a:ext cx="1005927" cy="231668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38"/>
          <p:cNvSpPr txBox="1"/>
          <p:nvPr/>
        </p:nvSpPr>
        <p:spPr>
          <a:xfrm>
            <a:off x="1630766" y="490494"/>
            <a:ext cx="6378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2" name="Google Shape;482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6979" y="1068353"/>
            <a:ext cx="6090042" cy="3717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488" name="Google Shape;488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716" y="520436"/>
            <a:ext cx="1005927" cy="231668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39"/>
          <p:cNvSpPr txBox="1"/>
          <p:nvPr/>
        </p:nvSpPr>
        <p:spPr>
          <a:xfrm>
            <a:off x="1630766" y="490494"/>
            <a:ext cx="6378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Building Machine Learning model-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490" name="Google Shape;490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8679" y="1687562"/>
            <a:ext cx="7656949" cy="176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496" name="Google Shape;496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716" y="520436"/>
            <a:ext cx="1005927" cy="231668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40"/>
          <p:cNvSpPr txBox="1"/>
          <p:nvPr/>
        </p:nvSpPr>
        <p:spPr>
          <a:xfrm>
            <a:off x="1630766" y="490494"/>
            <a:ext cx="63778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Linear Regression Model- 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498" name="Google Shape;498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4812" y="1012321"/>
            <a:ext cx="6614375" cy="4036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"/>
          <p:cNvSpPr txBox="1">
            <a:spLocks noGrp="1"/>
          </p:cNvSpPr>
          <p:nvPr>
            <p:ph type="title"/>
          </p:nvPr>
        </p:nvSpPr>
        <p:spPr>
          <a:xfrm>
            <a:off x="1816520" y="668800"/>
            <a:ext cx="69541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sz="3200">
                <a:latin typeface="Nixie One"/>
                <a:ea typeface="Nixie One"/>
                <a:cs typeface="Nixie One"/>
                <a:sym typeface="Nixie One"/>
              </a:rPr>
              <a:t>Walmart sales forecasting- </a:t>
            </a:r>
            <a:endParaRPr/>
          </a:p>
        </p:txBody>
      </p:sp>
      <p:sp>
        <p:nvSpPr>
          <p:cNvPr id="205" name="Google Shape;205;p4"/>
          <p:cNvSpPr txBox="1">
            <a:spLocks noGrp="1"/>
          </p:cNvSpPr>
          <p:nvPr>
            <p:ph type="body" idx="1"/>
          </p:nvPr>
        </p:nvSpPr>
        <p:spPr>
          <a:xfrm>
            <a:off x="979838" y="1413160"/>
            <a:ext cx="2537460" cy="361604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en" b="0" i="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data collected ranges from 2010 to 2012, </a:t>
            </a:r>
            <a:r>
              <a:rPr lang="en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having</a:t>
            </a:r>
            <a:r>
              <a:rPr lang="en" b="0" i="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45 Walmart stores across the country in the analysis.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en" b="0" i="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store contains several departments, we are predicting the department-wide sales for each store.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en" b="0" i="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We  have external data available like CPI, Unemployment Rate and Fuel Prices in the region of each store.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206" name="Google Shape;206;p4"/>
          <p:cNvSpPr txBox="1">
            <a:spLocks noGrp="1"/>
          </p:cNvSpPr>
          <p:nvPr>
            <p:ph type="body" idx="2"/>
          </p:nvPr>
        </p:nvSpPr>
        <p:spPr>
          <a:xfrm>
            <a:off x="3790100" y="1428400"/>
            <a:ext cx="2458300" cy="36008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en" b="0" i="0">
                <a:solidFill>
                  <a:srgbClr val="9193E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Walmart runs several promotional markdown events throughout the year.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en" b="0" i="0">
                <a:solidFill>
                  <a:srgbClr val="9193E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These markdowns include prominent holidays, like the Super Bowl, Labour Day, Thanksgiving, and Christmas.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en" b="0" i="0">
                <a:solidFill>
                  <a:srgbClr val="9193E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weeks including  holidays are five times higher in the evaluation than non-holiday weeks. </a:t>
            </a:r>
            <a:endParaRPr>
              <a:solidFill>
                <a:srgbClr val="9193E6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4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208" name="Google Shape;20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8443" y="1428400"/>
            <a:ext cx="2613613" cy="178724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9" name="Google Shape;209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08442" y="3406140"/>
            <a:ext cx="2613614" cy="1569719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1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504" name="Google Shape;50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716" y="520436"/>
            <a:ext cx="1005927" cy="231668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41"/>
          <p:cNvSpPr txBox="1"/>
          <p:nvPr/>
        </p:nvSpPr>
        <p:spPr>
          <a:xfrm>
            <a:off x="1516337" y="374660"/>
            <a:ext cx="63778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 Forest </a:t>
            </a:r>
            <a:r>
              <a:rPr lang="en" sz="2800" b="0" i="0" u="none" strike="noStrike" cap="none" dirty="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Regresso</a:t>
            </a:r>
            <a:r>
              <a:rPr lang="en" sz="2800" dirty="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" sz="2800" b="0" i="0" u="none" strike="noStrike" cap="none" dirty="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506" name="Google Shape;506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6337" y="960066"/>
            <a:ext cx="6164623" cy="4004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2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512" name="Google Shape;51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716" y="520436"/>
            <a:ext cx="1005927" cy="231668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42"/>
          <p:cNvSpPr txBox="1"/>
          <p:nvPr/>
        </p:nvSpPr>
        <p:spPr>
          <a:xfrm>
            <a:off x="1630766" y="490494"/>
            <a:ext cx="63778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 i="0" u="none" strike="noStrike" cap="none" dirty="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Comparative analysis-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514" name="Google Shape;514;p42"/>
          <p:cNvPicPr preferRelativeResize="0"/>
          <p:nvPr/>
        </p:nvPicPr>
        <p:blipFill rotWithShape="1">
          <a:blip r:embed="rId4">
            <a:alphaModFix/>
          </a:blip>
          <a:srcRect t="37035" r="34904"/>
          <a:stretch/>
        </p:blipFill>
        <p:spPr>
          <a:xfrm>
            <a:off x="1784200" y="3064675"/>
            <a:ext cx="2652049" cy="166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2"/>
          <p:cNvPicPr preferRelativeResize="0"/>
          <p:nvPr/>
        </p:nvPicPr>
        <p:blipFill rotWithShape="1">
          <a:blip r:embed="rId5">
            <a:alphaModFix/>
          </a:blip>
          <a:srcRect t="40359" r="37146"/>
          <a:stretch/>
        </p:blipFill>
        <p:spPr>
          <a:xfrm>
            <a:off x="4979356" y="3064675"/>
            <a:ext cx="2877694" cy="166625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2"/>
          <p:cNvSpPr txBox="1"/>
          <p:nvPr/>
        </p:nvSpPr>
        <p:spPr>
          <a:xfrm>
            <a:off x="1784200" y="1189425"/>
            <a:ext cx="617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6DAEC"/>
                </a:solidFill>
              </a:rPr>
              <a:t>Random Forest Regressor</a:t>
            </a:r>
            <a:endParaRPr>
              <a:solidFill>
                <a:srgbClr val="C6DAEC"/>
              </a:solidFill>
            </a:endParaRPr>
          </a:p>
        </p:txBody>
      </p:sp>
      <p:sp>
        <p:nvSpPr>
          <p:cNvPr id="517" name="Google Shape;517;p42"/>
          <p:cNvSpPr txBox="1"/>
          <p:nvPr/>
        </p:nvSpPr>
        <p:spPr>
          <a:xfrm>
            <a:off x="4979350" y="1189425"/>
            <a:ext cx="617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6DAEC"/>
                </a:solidFill>
              </a:rPr>
              <a:t>Linear regression</a:t>
            </a:r>
            <a:endParaRPr>
              <a:solidFill>
                <a:srgbClr val="C6DAEC"/>
              </a:solidFill>
            </a:endParaRPr>
          </a:p>
        </p:txBody>
      </p:sp>
      <p:sp>
        <p:nvSpPr>
          <p:cNvPr id="518" name="Google Shape;518;p42"/>
          <p:cNvSpPr txBox="1"/>
          <p:nvPr/>
        </p:nvSpPr>
        <p:spPr>
          <a:xfrm>
            <a:off x="1784200" y="1589625"/>
            <a:ext cx="25611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Accuracy- 95.87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Mean Absolute error- 63139.54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Mean Squared error- 13549978077.580614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Root Mean Squared Error- 116404.373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519" name="Google Shape;519;p42"/>
          <p:cNvSpPr txBox="1"/>
          <p:nvPr/>
        </p:nvSpPr>
        <p:spPr>
          <a:xfrm>
            <a:off x="5103025" y="1589625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Accuracy- 13.31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Mean Absolute error- 450909.97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Mean Squared error- 291487443316.9419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Root Mean Squared Error- 539895.770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3"/>
          <p:cNvSpPr txBox="1">
            <a:spLocks noGrp="1"/>
          </p:cNvSpPr>
          <p:nvPr>
            <p:ph type="title" idx="4294967295"/>
          </p:nvPr>
        </p:nvSpPr>
        <p:spPr>
          <a:xfrm>
            <a:off x="3796664" y="2011680"/>
            <a:ext cx="4905375" cy="120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sz="6000" b="1"/>
              <a:t>Conclusion</a:t>
            </a:r>
            <a:endParaRPr sz="6000" b="1"/>
          </a:p>
        </p:txBody>
      </p:sp>
      <p:sp>
        <p:nvSpPr>
          <p:cNvPr id="525" name="Google Shape;525;p43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526" name="Google Shape;526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9717" y="1614487"/>
            <a:ext cx="2143125" cy="2143125"/>
          </a:xfrm>
          <a:prstGeom prst="flowChartConnector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5"/>
          <p:cNvSpPr txBox="1"/>
          <p:nvPr/>
        </p:nvSpPr>
        <p:spPr>
          <a:xfrm>
            <a:off x="991800" y="1851360"/>
            <a:ext cx="6931800" cy="1112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" sz="6600" b="1" i="0" u="none" strike="noStrike" cap="none">
                <a:solidFill>
                  <a:srgbClr val="1B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You!</a:t>
            </a:r>
            <a:endParaRPr/>
          </a:p>
        </p:txBody>
      </p:sp>
      <p:sp>
        <p:nvSpPr>
          <p:cNvPr id="532" name="Google Shape;532;p45"/>
          <p:cNvSpPr txBox="1"/>
          <p:nvPr/>
        </p:nvSpPr>
        <p:spPr>
          <a:xfrm>
            <a:off x="4640580" y="3825240"/>
            <a:ext cx="37185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8476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Suruchi Kumar– 18070122072</a:t>
            </a:r>
            <a:endParaRPr b="1">
              <a:solidFill>
                <a:srgbClr val="18476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8476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Vattikuti Sree Sahithi-18070122077</a:t>
            </a:r>
            <a:endParaRPr b="1">
              <a:solidFill>
                <a:srgbClr val="18476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8476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Yashika Chhabaria-18070122079</a:t>
            </a:r>
            <a:endParaRPr b="1">
              <a:solidFill>
                <a:srgbClr val="18476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8476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Arundarasi Rajendran-18070122081</a:t>
            </a:r>
            <a:endParaRPr b="1">
              <a:solidFill>
                <a:srgbClr val="18476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3" name="Google Shape;533;p4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"/>
          <p:cNvSpPr txBox="1">
            <a:spLocks noGrp="1"/>
          </p:cNvSpPr>
          <p:nvPr>
            <p:ph type="title"/>
          </p:nvPr>
        </p:nvSpPr>
        <p:spPr>
          <a:xfrm>
            <a:off x="1732700" y="678180"/>
            <a:ext cx="719032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sz="2800" b="1">
                <a:latin typeface="Times New Roman"/>
                <a:ea typeface="Times New Roman"/>
                <a:cs typeface="Times New Roman"/>
                <a:sym typeface="Times New Roman"/>
              </a:rPr>
              <a:t>Flow chart diagram(Design architecture)-</a:t>
            </a:r>
            <a:endParaRPr/>
          </a:p>
        </p:txBody>
      </p:sp>
      <p:sp>
        <p:nvSpPr>
          <p:cNvPr id="215" name="Google Shape;215;p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16" name="Google Shape;21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9380" y="1173480"/>
            <a:ext cx="5940640" cy="3841408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"/>
          <p:cNvSpPr txBox="1">
            <a:spLocks noGrp="1"/>
          </p:cNvSpPr>
          <p:nvPr>
            <p:ph type="title"/>
          </p:nvPr>
        </p:nvSpPr>
        <p:spPr>
          <a:xfrm>
            <a:off x="1732700" y="678180"/>
            <a:ext cx="719032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sz="2800" b="1">
                <a:latin typeface="Times New Roman"/>
                <a:ea typeface="Times New Roman"/>
                <a:cs typeface="Times New Roman"/>
                <a:sym typeface="Times New Roman"/>
              </a:rPr>
              <a:t>Tools used-</a:t>
            </a:r>
            <a:endParaRPr/>
          </a:p>
        </p:txBody>
      </p:sp>
      <p:sp>
        <p:nvSpPr>
          <p:cNvPr id="222" name="Google Shape;222;p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23" name="Google Shape;223;p6"/>
          <p:cNvSpPr txBox="1"/>
          <p:nvPr/>
        </p:nvSpPr>
        <p:spPr>
          <a:xfrm>
            <a:off x="1732700" y="1630680"/>
            <a:ext cx="58140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 dirty="0">
                <a:solidFill>
                  <a:srgbClr val="9BE7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tools used for this project are:-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 b="0" i="0" u="none" strike="noStrike" cap="none" dirty="0">
                <a:solidFill>
                  <a:srgbClr val="9BE7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Anaconda prompt server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 b="0" i="0" u="none" strike="noStrike" cap="none" dirty="0">
                <a:solidFill>
                  <a:srgbClr val="9BE7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Jupyter notebook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 b="0" i="0" u="none" strike="noStrike" cap="none" dirty="0">
                <a:solidFill>
                  <a:srgbClr val="9BE7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Microsoft Word document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 b="0" i="0" u="none" strike="noStrike" cap="none" dirty="0">
                <a:solidFill>
                  <a:srgbClr val="9BE7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Microsoft Powerpoint presentation</a:t>
            </a:r>
            <a:endParaRPr dirty="0"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7"/>
          <p:cNvSpPr/>
          <p:nvPr/>
        </p:nvSpPr>
        <p:spPr>
          <a:xfrm rot="-5400000">
            <a:off x="867325" y="468800"/>
            <a:ext cx="2691900" cy="310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9" name="Google Shape;229;p7"/>
          <p:cNvSpPr txBox="1">
            <a:spLocks noGrp="1"/>
          </p:cNvSpPr>
          <p:nvPr>
            <p:ph type="ctrTitle" idx="4294967295"/>
          </p:nvPr>
        </p:nvSpPr>
        <p:spPr>
          <a:xfrm>
            <a:off x="3826636" y="2114489"/>
            <a:ext cx="49911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</a:pPr>
            <a:r>
              <a:rPr lang="en" sz="6000" b="1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Application</a:t>
            </a:r>
            <a:endParaRPr sz="6000" b="1" i="0" u="none" strike="noStrike" cap="none">
              <a:solidFill>
                <a:srgbClr val="19BBD5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grpSp>
        <p:nvGrpSpPr>
          <p:cNvPr id="230" name="Google Shape;230;p7"/>
          <p:cNvGrpSpPr/>
          <p:nvPr/>
        </p:nvGrpSpPr>
        <p:grpSpPr>
          <a:xfrm>
            <a:off x="1885571" y="952450"/>
            <a:ext cx="1032405" cy="1032468"/>
            <a:chOff x="6654650" y="3665275"/>
            <a:chExt cx="409100" cy="409125"/>
          </a:xfrm>
        </p:grpSpPr>
        <p:sp>
          <p:nvSpPr>
            <p:cNvPr id="231" name="Google Shape;231;p7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3" name="Google Shape;233;p7"/>
          <p:cNvGrpSpPr/>
          <p:nvPr/>
        </p:nvGrpSpPr>
        <p:grpSpPr>
          <a:xfrm rot="-731900">
            <a:off x="1604965" y="2201851"/>
            <a:ext cx="688564" cy="688681"/>
            <a:chOff x="570875" y="4322250"/>
            <a:chExt cx="443300" cy="443325"/>
          </a:xfrm>
        </p:grpSpPr>
        <p:sp>
          <p:nvSpPr>
            <p:cNvPr id="234" name="Google Shape;234;p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7"/>
          <p:cNvSpPr/>
          <p:nvPr/>
        </p:nvSpPr>
        <p:spPr>
          <a:xfrm>
            <a:off x="2657037" y="2114501"/>
            <a:ext cx="260931" cy="24914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7"/>
          <p:cNvSpPr/>
          <p:nvPr/>
        </p:nvSpPr>
        <p:spPr>
          <a:xfrm rot="2327381">
            <a:off x="1220786" y="1598881"/>
            <a:ext cx="443468" cy="42338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7"/>
          <p:cNvSpPr/>
          <p:nvPr/>
        </p:nvSpPr>
        <p:spPr>
          <a:xfrm rot="2327012">
            <a:off x="2870273" y="1771645"/>
            <a:ext cx="183443" cy="1751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8"/>
          <p:cNvSpPr txBox="1"/>
          <p:nvPr/>
        </p:nvSpPr>
        <p:spPr>
          <a:xfrm>
            <a:off x="1120140" y="1359820"/>
            <a:ext cx="7757100" cy="3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BE7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dataset for this project was taken from : </a:t>
            </a:r>
            <a:endParaRPr>
              <a:solidFill>
                <a:srgbClr val="9BE7F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19BBD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https://www.kaggle.com/vik2012kvs/walmart-dataretail-analysis</a:t>
            </a:r>
            <a:endParaRPr i="1">
              <a:solidFill>
                <a:srgbClr val="19BBD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9BE7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are sales data taken from 45 stores of Walmart. This is the data that covers sales from 05-02-2010 to 01-11-2012.</a:t>
            </a:r>
            <a:endParaRPr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9BE7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data contains:</a:t>
            </a:r>
            <a:endParaRPr/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E7F4"/>
              </a:buClr>
              <a:buSzPts val="1400"/>
              <a:buFont typeface="Times New Roman"/>
              <a:buChar char="●"/>
            </a:pPr>
            <a:r>
              <a:rPr lang="en" sz="1400" b="0" i="0" u="none" strike="noStrike" cap="none">
                <a:solidFill>
                  <a:srgbClr val="9BE7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Store - the store number</a:t>
            </a:r>
            <a:endParaRPr/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E7F4"/>
              </a:buClr>
              <a:buSzPts val="1400"/>
              <a:buFont typeface="Times New Roman"/>
              <a:buChar char="●"/>
            </a:pPr>
            <a:r>
              <a:rPr lang="en" sz="1400" b="0" i="0" u="none" strike="noStrike" cap="none">
                <a:solidFill>
                  <a:srgbClr val="9BE7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  - the week of sales</a:t>
            </a:r>
            <a:endParaRPr/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E7F4"/>
              </a:buClr>
              <a:buSzPts val="1400"/>
              <a:buFont typeface="Times New Roman"/>
              <a:buChar char="●"/>
            </a:pPr>
            <a:r>
              <a:rPr lang="en" sz="1400" b="0" i="0" u="none" strike="noStrike" cap="none">
                <a:solidFill>
                  <a:srgbClr val="9BE7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Weekly_Sales - sales for the given store</a:t>
            </a:r>
            <a:endParaRPr/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E7F4"/>
              </a:buClr>
              <a:buSzPts val="1400"/>
              <a:buFont typeface="Times New Roman"/>
              <a:buChar char="●"/>
            </a:pPr>
            <a:r>
              <a:rPr lang="en" sz="1400" b="0" i="0" u="none" strike="noStrike" cap="none">
                <a:solidFill>
                  <a:srgbClr val="9BE7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Holiday_Flag - whether the week is a special holiday week </a:t>
            </a:r>
            <a:endParaRPr/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E7F4"/>
              </a:buClr>
              <a:buSzPts val="1400"/>
              <a:buFont typeface="Times New Roman"/>
              <a:buChar char="●"/>
            </a:pPr>
            <a:r>
              <a:rPr lang="en" sz="1400" b="0" i="0" u="none" strike="noStrike" cap="none">
                <a:solidFill>
                  <a:srgbClr val="9BE7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Temperature - Temperature on the day of sale</a:t>
            </a:r>
            <a:endParaRPr/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E7F4"/>
              </a:buClr>
              <a:buSzPts val="1400"/>
              <a:buFont typeface="Times New Roman"/>
              <a:buChar char="●"/>
            </a:pPr>
            <a:r>
              <a:rPr lang="en" sz="1400" b="0" i="0" u="none" strike="noStrike" cap="none">
                <a:solidFill>
                  <a:srgbClr val="9BE7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Fuel_Price - Cost of fuel in the region</a:t>
            </a:r>
            <a:endParaRPr/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E7F4"/>
              </a:buClr>
              <a:buSzPts val="1400"/>
              <a:buFont typeface="Times New Roman"/>
              <a:buChar char="●"/>
            </a:pPr>
            <a:r>
              <a:rPr lang="en" sz="1400" b="0" i="0" u="none" strike="noStrike" cap="none">
                <a:solidFill>
                  <a:srgbClr val="9BE7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CPI – Prevailing consumer price index</a:t>
            </a:r>
            <a:endParaRPr/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E7F4"/>
              </a:buClr>
              <a:buSzPts val="1400"/>
              <a:buFont typeface="Times New Roman"/>
              <a:buChar char="●"/>
            </a:pPr>
            <a:r>
              <a:rPr lang="en" sz="1400" b="0" i="0" u="none" strike="noStrike" cap="none">
                <a:solidFill>
                  <a:srgbClr val="9BE7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Unemployment - Prevailing unemployment rate</a:t>
            </a:r>
            <a:endParaRPr/>
          </a:p>
        </p:txBody>
      </p:sp>
      <p:sp>
        <p:nvSpPr>
          <p:cNvPr id="247" name="Google Shape;247;p8"/>
          <p:cNvSpPr txBox="1">
            <a:spLocks noGrp="1"/>
          </p:cNvSpPr>
          <p:nvPr>
            <p:ph type="title"/>
          </p:nvPr>
        </p:nvSpPr>
        <p:spPr>
          <a:xfrm>
            <a:off x="1717460" y="470680"/>
            <a:ext cx="629116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sz="3200">
                <a:latin typeface="Times New Roman"/>
                <a:ea typeface="Times New Roman"/>
                <a:cs typeface="Times New Roman"/>
                <a:sym typeface="Times New Roman"/>
              </a:rPr>
              <a:t>Data set of the project-</a:t>
            </a:r>
            <a:endParaRPr/>
          </a:p>
        </p:txBody>
      </p:sp>
      <p:sp>
        <p:nvSpPr>
          <p:cNvPr id="248" name="Google Shape;248;p8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54" name="Google Shape;25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1247" y="533400"/>
            <a:ext cx="1007493" cy="232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4350" y="1615440"/>
            <a:ext cx="8115300" cy="20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9"/>
          <p:cNvSpPr txBox="1"/>
          <p:nvPr/>
        </p:nvSpPr>
        <p:spPr>
          <a:xfrm>
            <a:off x="1661160" y="494050"/>
            <a:ext cx="582168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 i="0" u="none" strike="noStrike" cap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Importing libraries-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582</Words>
  <Application>Microsoft Office PowerPoint</Application>
  <PresentationFormat>On-screen Show (16:9)</PresentationFormat>
  <Paragraphs>127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Nixie One</vt:lpstr>
      <vt:lpstr>Arial</vt:lpstr>
      <vt:lpstr>Helvetica Neue</vt:lpstr>
      <vt:lpstr>Times New Roman</vt:lpstr>
      <vt:lpstr>Imogen template</vt:lpstr>
      <vt:lpstr>Walmart sales forecasting Retail analysis with walmart data</vt:lpstr>
      <vt:lpstr>Introduction</vt:lpstr>
      <vt:lpstr>Walmart -</vt:lpstr>
      <vt:lpstr>Walmart sales forecasting- </vt:lpstr>
      <vt:lpstr>Flow chart diagram(Design architecture)-</vt:lpstr>
      <vt:lpstr>Tools used-</vt:lpstr>
      <vt:lpstr>Application</vt:lpstr>
      <vt:lpstr>Data set of the project-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Walmart sales forecasting Retail analysis with walmart data</dc:title>
  <dc:creator>suruchi kumar</dc:creator>
  <cp:lastModifiedBy>suruchi kumar</cp:lastModifiedBy>
  <cp:revision>5</cp:revision>
  <dcterms:modified xsi:type="dcterms:W3CDTF">2021-04-18T17:35:25Z</dcterms:modified>
</cp:coreProperties>
</file>